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78" y="-7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E1027C-3E23-47CC-ACD3-AEC51C725AC7}" type="datetimeFigureOut">
              <a:rPr lang="en-US" smtClean="0"/>
              <a:t>6/29/2012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45A1EC-0428-49E2-854C-D55824745225}" type="slidenum">
              <a:rPr lang="en-US" smtClean="0"/>
              <a:t>‹#›</a:t>
            </a:fld>
            <a:endParaRPr lang="en-US"/>
          </a:p>
        </p:txBody>
      </p:sp>
    </p:spTree>
    <p:extLst>
      <p:ext uri="{BB962C8B-B14F-4D97-AF65-F5344CB8AC3E}">
        <p14:creationId xmlns:p14="http://schemas.microsoft.com/office/powerpoint/2010/main" val="4057195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7202696-12AD-404E-993E-EF87E78ADCA7}" type="slidenum">
              <a:rPr lang="en-GB"/>
              <a:pPr/>
              <a:t>1</a:t>
            </a:fld>
            <a:endParaRPr lang="en-GB"/>
          </a:p>
        </p:txBody>
      </p:sp>
      <p:sp>
        <p:nvSpPr>
          <p:cNvPr id="17409"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0" name="Rectangle 2"/>
          <p:cNvSpPr txBox="1">
            <a:spLocks noGrp="1" noChangeArrowheads="1"/>
          </p:cNvSpPr>
          <p:nvPr>
            <p:ph type="body" idx="1"/>
          </p:nvPr>
        </p:nvSpPr>
        <p:spPr bwMode="auto">
          <a:xfrm>
            <a:off x="686360" y="4342535"/>
            <a:ext cx="5486681" cy="411451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D7696D7-5621-4F82-A6D2-E474CB72F0C9}" type="slidenum">
              <a:rPr lang="en-GB"/>
              <a:pPr/>
              <a:t>2</a:t>
            </a:fld>
            <a:endParaRPr lang="en-GB"/>
          </a:p>
        </p:txBody>
      </p:sp>
      <p:sp>
        <p:nvSpPr>
          <p:cNvPr id="18433"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4" name="Rectangle 2"/>
          <p:cNvSpPr txBox="1">
            <a:spLocks noGrp="1" noChangeArrowheads="1"/>
          </p:cNvSpPr>
          <p:nvPr>
            <p:ph type="body" idx="1"/>
          </p:nvPr>
        </p:nvSpPr>
        <p:spPr bwMode="auto">
          <a:xfrm>
            <a:off x="686360" y="4342534"/>
            <a:ext cx="5486681" cy="403369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8211B6E-8BC8-4BA4-8F12-878DBD706AE3}" type="slidenum">
              <a:rPr lang="en-GB"/>
              <a:pPr/>
              <a:t>3</a:t>
            </a:fld>
            <a:endParaRPr lang="en-GB"/>
          </a:p>
        </p:txBody>
      </p:sp>
      <p:sp>
        <p:nvSpPr>
          <p:cNvPr id="19457"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58" name="Rectangle 2"/>
          <p:cNvSpPr txBox="1">
            <a:spLocks noGrp="1" noChangeArrowheads="1"/>
          </p:cNvSpPr>
          <p:nvPr>
            <p:ph type="body" idx="1"/>
          </p:nvPr>
        </p:nvSpPr>
        <p:spPr bwMode="auto">
          <a:xfrm>
            <a:off x="686360" y="4342534"/>
            <a:ext cx="5486681" cy="403369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83A8A41-39E4-4565-B27A-3821F7EB165C}" type="slidenum">
              <a:rPr lang="en-GB"/>
              <a:pPr/>
              <a:t>4</a:t>
            </a:fld>
            <a:endParaRPr lang="en-GB"/>
          </a:p>
        </p:txBody>
      </p:sp>
      <p:sp>
        <p:nvSpPr>
          <p:cNvPr id="20481"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2" name="Rectangle 2"/>
          <p:cNvSpPr txBox="1">
            <a:spLocks noGrp="1" noChangeArrowheads="1"/>
          </p:cNvSpPr>
          <p:nvPr>
            <p:ph type="body" idx="1"/>
          </p:nvPr>
        </p:nvSpPr>
        <p:spPr bwMode="auto">
          <a:xfrm>
            <a:off x="686360" y="4342534"/>
            <a:ext cx="5486681" cy="403369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69751DA-12A1-405D-B479-5DC90626AADE}" type="slidenum">
              <a:rPr lang="en-GB"/>
              <a:pPr/>
              <a:t>5</a:t>
            </a:fld>
            <a:endParaRPr lang="en-GB"/>
          </a:p>
        </p:txBody>
      </p:sp>
      <p:sp>
        <p:nvSpPr>
          <p:cNvPr id="21505"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686360" y="4342534"/>
            <a:ext cx="5486681" cy="403369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FF81D97-8C25-45D7-B5CF-DF5F6E938D24}" type="slidenum">
              <a:rPr lang="en-GB"/>
              <a:pPr/>
              <a:t>6</a:t>
            </a:fld>
            <a:endParaRPr lang="en-GB"/>
          </a:p>
        </p:txBody>
      </p:sp>
      <p:sp>
        <p:nvSpPr>
          <p:cNvPr id="22529"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0" name="Rectangle 2"/>
          <p:cNvSpPr txBox="1">
            <a:spLocks noGrp="1" noChangeArrowheads="1"/>
          </p:cNvSpPr>
          <p:nvPr>
            <p:ph type="body" idx="1"/>
          </p:nvPr>
        </p:nvSpPr>
        <p:spPr bwMode="auto">
          <a:xfrm>
            <a:off x="686360" y="4342534"/>
            <a:ext cx="5486681" cy="403369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73EEA75-C73E-4F51-999A-348DFB286D51}" type="slidenum">
              <a:rPr lang="en-GB"/>
              <a:pPr/>
              <a:t>7</a:t>
            </a:fld>
            <a:endParaRPr lang="en-GB"/>
          </a:p>
        </p:txBody>
      </p:sp>
      <p:sp>
        <p:nvSpPr>
          <p:cNvPr id="23553"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p:cNvSpPr txBox="1">
            <a:spLocks noGrp="1" noChangeArrowheads="1"/>
          </p:cNvSpPr>
          <p:nvPr>
            <p:ph type="body" idx="1"/>
          </p:nvPr>
        </p:nvSpPr>
        <p:spPr bwMode="auto">
          <a:xfrm>
            <a:off x="686360" y="4342534"/>
            <a:ext cx="5486681" cy="403369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73B2EB5-8785-44B0-AE9A-C99F9DF2AE3E}" type="slidenum">
              <a:rPr lang="en-GB"/>
              <a:pPr/>
              <a:t>8</a:t>
            </a:fld>
            <a:endParaRPr lang="en-GB"/>
          </a:p>
        </p:txBody>
      </p:sp>
      <p:sp>
        <p:nvSpPr>
          <p:cNvPr id="24577"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Grp="1" noChangeArrowheads="1"/>
          </p:cNvSpPr>
          <p:nvPr>
            <p:ph type="body" idx="1"/>
          </p:nvPr>
        </p:nvSpPr>
        <p:spPr bwMode="auto">
          <a:xfrm>
            <a:off x="686360" y="4342534"/>
            <a:ext cx="5486681" cy="403369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F3F9E49-6A55-427C-A9ED-A3ED833C171F}" type="slidenum">
              <a:rPr lang="en-GB"/>
              <a:pPr/>
              <a:t>9</a:t>
            </a:fld>
            <a:endParaRPr lang="en-GB"/>
          </a:p>
        </p:txBody>
      </p:sp>
      <p:sp>
        <p:nvSpPr>
          <p:cNvPr id="25601"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686360" y="4342534"/>
            <a:ext cx="5486681" cy="403369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B098F0D-243F-4ED9-BA65-9B7430DEE0C3}" type="slidenum">
              <a:rPr lang="en-GB"/>
              <a:pPr/>
              <a:t>10</a:t>
            </a:fld>
            <a:endParaRPr lang="en-GB"/>
          </a:p>
        </p:txBody>
      </p:sp>
      <p:sp>
        <p:nvSpPr>
          <p:cNvPr id="26625"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Grp="1" noChangeArrowheads="1"/>
          </p:cNvSpPr>
          <p:nvPr>
            <p:ph type="body" idx="1"/>
          </p:nvPr>
        </p:nvSpPr>
        <p:spPr bwMode="auto">
          <a:xfrm>
            <a:off x="686360" y="4342534"/>
            <a:ext cx="5486681" cy="403369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EAED04F-3497-4720-8B12-4BF97D531E0C}" type="slidenum">
              <a:rPr lang="en-GB"/>
              <a:pPr/>
              <a:t>11</a:t>
            </a:fld>
            <a:endParaRPr lang="en-GB"/>
          </a:p>
        </p:txBody>
      </p:sp>
      <p:sp>
        <p:nvSpPr>
          <p:cNvPr id="28673"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686360" y="4342534"/>
            <a:ext cx="5486681" cy="403369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4556557-8397-48C4-8B74-30C5C2F0B0CB}" type="slidenum">
              <a:rPr lang="en-GB"/>
              <a:pPr/>
              <a:t>12</a:t>
            </a:fld>
            <a:endParaRPr lang="en-GB"/>
          </a:p>
        </p:txBody>
      </p:sp>
      <p:sp>
        <p:nvSpPr>
          <p:cNvPr id="29697"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698" name="Rectangle 2"/>
          <p:cNvSpPr txBox="1">
            <a:spLocks noGrp="1" noChangeArrowheads="1"/>
          </p:cNvSpPr>
          <p:nvPr>
            <p:ph type="body" idx="1"/>
          </p:nvPr>
        </p:nvSpPr>
        <p:spPr bwMode="auto">
          <a:xfrm>
            <a:off x="686360" y="4342534"/>
            <a:ext cx="5486681" cy="403369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E497A2B-ABEA-4BDD-8F50-FF449C6575F0}" type="slidenum">
              <a:rPr lang="en-GB"/>
              <a:pPr/>
              <a:t>13</a:t>
            </a:fld>
            <a:endParaRPr lang="en-GB"/>
          </a:p>
        </p:txBody>
      </p:sp>
      <p:sp>
        <p:nvSpPr>
          <p:cNvPr id="30721"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2" name="Rectangle 2"/>
          <p:cNvSpPr txBox="1">
            <a:spLocks noGrp="1" noChangeArrowheads="1"/>
          </p:cNvSpPr>
          <p:nvPr>
            <p:ph type="body" idx="1"/>
          </p:nvPr>
        </p:nvSpPr>
        <p:spPr bwMode="auto">
          <a:xfrm>
            <a:off x="686360" y="4342534"/>
            <a:ext cx="5486681" cy="403369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B6DFECF-AFEC-476A-861A-E11C7EA33BFF}" type="datetimeFigureOut">
              <a:rPr lang="en-US" smtClean="0"/>
              <a:t>6/29/2012</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9215147A-B686-499B-B7A5-AB3E651ABF33}"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6DFECF-AFEC-476A-861A-E11C7EA33BFF}" type="datetimeFigureOut">
              <a:rPr lang="en-US" smtClean="0"/>
              <a:t>6/29/2012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5147A-B686-499B-B7A5-AB3E651ABF3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B6DFECF-AFEC-476A-861A-E11C7EA33BFF}" type="datetimeFigureOut">
              <a:rPr lang="en-US" smtClean="0"/>
              <a:t>6/29/2012</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5147A-B686-499B-B7A5-AB3E651ABF33}"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B6DFECF-AFEC-476A-861A-E11C7EA33BFF}" type="datetimeFigureOut">
              <a:rPr lang="en-US" smtClean="0"/>
              <a:t>6/29/2012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5147A-B686-499B-B7A5-AB3E651ABF3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B6DFECF-AFEC-476A-861A-E11C7EA33BFF}" type="datetimeFigureOut">
              <a:rPr lang="en-US" smtClean="0"/>
              <a:t>6/29/2012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15147A-B686-499B-B7A5-AB3E651ABF3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6DFECF-AFEC-476A-861A-E11C7EA33BFF}" type="datetimeFigureOut">
              <a:rPr lang="en-US" smtClean="0"/>
              <a:t>6/29/2012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15147A-B686-499B-B7A5-AB3E651ABF3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6B6DFECF-AFEC-476A-861A-E11C7EA33BFF}" type="datetimeFigureOut">
              <a:rPr lang="en-US" smtClean="0"/>
              <a:t>6/29/2012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15147A-B686-499B-B7A5-AB3E651ABF3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B6DFECF-AFEC-476A-861A-E11C7EA33BFF}" type="datetimeFigureOut">
              <a:rPr lang="en-US" smtClean="0"/>
              <a:t>6/29/2012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5147A-B686-499B-B7A5-AB3E651ABF33}"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6B6DFECF-AFEC-476A-861A-E11C7EA33BFF}" type="datetimeFigureOut">
              <a:rPr lang="en-US" smtClean="0"/>
              <a:t>6/29/2012</a:t>
            </a:fld>
            <a:endParaRPr lang="en-US"/>
          </a:p>
        </p:txBody>
      </p:sp>
      <p:sp>
        <p:nvSpPr>
          <p:cNvPr id="7" name="Slide Number Placeholder 6"/>
          <p:cNvSpPr>
            <a:spLocks noGrp="1"/>
          </p:cNvSpPr>
          <p:nvPr>
            <p:ph type="sldNum" sz="quarter" idx="12"/>
          </p:nvPr>
        </p:nvSpPr>
        <p:spPr/>
        <p:txBody>
          <a:bodyPr/>
          <a:lstStyle/>
          <a:p>
            <a:fld id="{9215147A-B686-499B-B7A5-AB3E651ABF33}"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6DFECF-AFEC-476A-861A-E11C7EA33BFF}" type="datetimeFigureOut">
              <a:rPr lang="en-US" smtClean="0"/>
              <a:t>6/29/2012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5147A-B686-499B-B7A5-AB3E651ABF3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6DFECF-AFEC-476A-861A-E11C7EA33BFF}" type="datetimeFigureOut">
              <a:rPr lang="en-US" smtClean="0"/>
              <a:t>6/29/2012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5147A-B686-499B-B7A5-AB3E651ABF3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6B6DFECF-AFEC-476A-861A-E11C7EA33BFF}" type="datetimeFigureOut">
              <a:rPr lang="en-US" smtClean="0"/>
              <a:t>6/29/2012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9215147A-B686-499B-B7A5-AB3E651ABF33}"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s.duke.edu/csed/alice/aliceInSchools/workshop08/tutorialTopics/CamTut/cameraControlEdited.ppt"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437760" y="622145"/>
            <a:ext cx="8087040" cy="12054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9pPr>
          </a:lstStyle>
          <a:p>
            <a:pPr algn="ctr">
              <a:lnSpc>
                <a:spcPct val="102000"/>
              </a:lnSpc>
            </a:pPr>
            <a:r>
              <a:rPr lang="en-GB" sz="3600" dirty="0">
                <a:latin typeface="Calibri" pitchFamily="34" charset="0"/>
                <a:hlinkClick r:id="rId3"/>
              </a:rPr>
              <a:t>Camera Control: Learning to Use the Camera in Alice</a:t>
            </a:r>
            <a:endParaRPr lang="en-GB" sz="3600" dirty="0">
              <a:latin typeface="Calibri" pitchFamily="34" charset="0"/>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4560" y="2073818"/>
            <a:ext cx="3110400" cy="303295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5" name="Text Box 3"/>
          <p:cNvSpPr txBox="1">
            <a:spLocks noChangeArrowheads="1"/>
          </p:cNvSpPr>
          <p:nvPr/>
        </p:nvSpPr>
        <p:spPr bwMode="auto">
          <a:xfrm>
            <a:off x="776160" y="5599308"/>
            <a:ext cx="7672320" cy="1548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9pPr>
          </a:lstStyle>
          <a:p>
            <a:pPr algn="ctr">
              <a:lnSpc>
                <a:spcPct val="102000"/>
              </a:lnSpc>
            </a:pPr>
            <a:r>
              <a:rPr lang="en-GB" sz="2400">
                <a:latin typeface="Calibri" pitchFamily="34" charset="0"/>
              </a:rPr>
              <a:t>By Henry Qin, edited by Jenna Hayes</a:t>
            </a:r>
          </a:p>
          <a:p>
            <a:pPr algn="ctr">
              <a:lnSpc>
                <a:spcPct val="102000"/>
              </a:lnSpc>
            </a:pPr>
            <a:r>
              <a:rPr lang="en-GB" sz="2400">
                <a:latin typeface="Calibri" pitchFamily="34" charset="0"/>
              </a:rPr>
              <a:t>under the direction of Professor Susan Rodger</a:t>
            </a:r>
          </a:p>
          <a:p>
            <a:pPr algn="ctr">
              <a:lnSpc>
                <a:spcPct val="102000"/>
              </a:lnSpc>
            </a:pPr>
            <a:r>
              <a:rPr lang="en-GB" sz="2400">
                <a:latin typeface="Calibri" pitchFamily="34" charset="0"/>
              </a:rPr>
              <a:t>Duke University, August 2008</a:t>
            </a:r>
          </a:p>
          <a:p>
            <a:pPr>
              <a:lnSpc>
                <a:spcPct val="102000"/>
              </a:lnSpc>
            </a:pPr>
            <a:endParaRPr lang="en-GB" sz="2400">
              <a:latin typeface="Calibri" pitchFamily="34" charset="0"/>
            </a:endParaRPr>
          </a:p>
        </p:txBody>
      </p:sp>
    </p:spTree>
    <p:extLst>
      <p:ext uri="{BB962C8B-B14F-4D97-AF65-F5344CB8AC3E}">
        <p14:creationId xmlns:p14="http://schemas.microsoft.com/office/powerpoint/2010/main" val="205327096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51520" y="207382"/>
            <a:ext cx="6013440" cy="643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9pPr>
          </a:lstStyle>
          <a:p>
            <a:pPr algn="ctr">
              <a:lnSpc>
                <a:spcPct val="102000"/>
              </a:lnSpc>
            </a:pPr>
            <a:r>
              <a:rPr lang="en-GB" sz="3600">
                <a:latin typeface="Calibri" pitchFamily="34" charset="0"/>
              </a:rPr>
              <a:t>Camera Controls </a:t>
            </a:r>
          </a:p>
        </p:txBody>
      </p:sp>
      <p:sp>
        <p:nvSpPr>
          <p:cNvPr id="4098" name="Text Box 2"/>
          <p:cNvSpPr txBox="1">
            <a:spLocks noChangeArrowheads="1"/>
          </p:cNvSpPr>
          <p:nvPr/>
        </p:nvSpPr>
        <p:spPr bwMode="auto">
          <a:xfrm>
            <a:off x="3732480" y="3302267"/>
            <a:ext cx="164160" cy="3153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sp>
        <p:nvSpPr>
          <p:cNvPr id="4099" name="Text Box 3"/>
          <p:cNvSpPr txBox="1">
            <a:spLocks noChangeArrowheads="1"/>
          </p:cNvSpPr>
          <p:nvPr/>
        </p:nvSpPr>
        <p:spPr bwMode="auto">
          <a:xfrm>
            <a:off x="414720" y="1244291"/>
            <a:ext cx="8294400" cy="1548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9pPr>
          </a:lstStyle>
          <a:p>
            <a:pPr>
              <a:lnSpc>
                <a:spcPct val="102000"/>
              </a:lnSpc>
            </a:pPr>
            <a:r>
              <a:rPr lang="en-GB" sz="2400">
                <a:latin typeface="Calibri" pitchFamily="34" charset="0"/>
              </a:rPr>
              <a:t>This tutorial will go through different ways of using the camera in Alice, such as changing and saving camera positions. Download and open the starting world that goes with this tutorial, and we will get started. </a:t>
            </a: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7760" y="3110727"/>
            <a:ext cx="5520960" cy="352549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1" name="Text Box 5"/>
          <p:cNvSpPr txBox="1">
            <a:spLocks noChangeArrowheads="1"/>
          </p:cNvSpPr>
          <p:nvPr/>
        </p:nvSpPr>
        <p:spPr bwMode="auto">
          <a:xfrm>
            <a:off x="414720" y="4355018"/>
            <a:ext cx="2695680" cy="1006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Lst>
              <a:defRPr>
                <a:solidFill>
                  <a:srgbClr val="000000"/>
                </a:solidFill>
                <a:latin typeface="Arial" charset="0"/>
                <a:cs typeface="Arial Unicode MS" charset="0"/>
              </a:defRPr>
            </a:lvl1pPr>
            <a:lvl2pPr>
              <a:tabLst>
                <a:tab pos="723900" algn="l"/>
                <a:tab pos="1447800" algn="l"/>
                <a:tab pos="2171700" algn="l"/>
                <a:tab pos="2895600" algn="l"/>
              </a:tabLst>
              <a:defRPr>
                <a:solidFill>
                  <a:srgbClr val="000000"/>
                </a:solidFill>
                <a:latin typeface="Arial" charset="0"/>
                <a:cs typeface="Arial Unicode MS" charset="0"/>
              </a:defRPr>
            </a:lvl2pPr>
            <a:lvl3pPr>
              <a:tabLst>
                <a:tab pos="723900" algn="l"/>
                <a:tab pos="1447800" algn="l"/>
                <a:tab pos="2171700" algn="l"/>
                <a:tab pos="2895600" algn="l"/>
              </a:tabLst>
              <a:defRPr>
                <a:solidFill>
                  <a:srgbClr val="000000"/>
                </a:solidFill>
                <a:latin typeface="Arial" charset="0"/>
                <a:cs typeface="Arial Unicode MS" charset="0"/>
              </a:defRPr>
            </a:lvl3pPr>
            <a:lvl4pPr>
              <a:tabLst>
                <a:tab pos="723900" algn="l"/>
                <a:tab pos="1447800" algn="l"/>
                <a:tab pos="2171700" algn="l"/>
                <a:tab pos="2895600" algn="l"/>
              </a:tabLst>
              <a:defRPr>
                <a:solidFill>
                  <a:srgbClr val="000000"/>
                </a:solidFill>
                <a:latin typeface="Arial" charset="0"/>
                <a:cs typeface="Arial Unicode MS" charset="0"/>
              </a:defRPr>
            </a:lvl4pPr>
            <a:lvl5pPr>
              <a:tabLst>
                <a:tab pos="723900" algn="l"/>
                <a:tab pos="1447800" algn="l"/>
                <a:tab pos="2171700" algn="l"/>
                <a:tab pos="28956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9pPr>
          </a:lstStyle>
          <a:p>
            <a:pPr>
              <a:lnSpc>
                <a:spcPct val="102000"/>
              </a:lnSpc>
            </a:pPr>
            <a:r>
              <a:rPr lang="en-GB" sz="2000">
                <a:latin typeface="Calibri" pitchFamily="34" charset="0"/>
              </a:rPr>
              <a:t>These characters will be in the downloaded world. </a:t>
            </a:r>
          </a:p>
        </p:txBody>
      </p:sp>
      <p:sp>
        <p:nvSpPr>
          <p:cNvPr id="4102" name="Line 6"/>
          <p:cNvSpPr>
            <a:spLocks noChangeShapeType="1"/>
          </p:cNvSpPr>
          <p:nvPr/>
        </p:nvSpPr>
        <p:spPr bwMode="auto">
          <a:xfrm>
            <a:off x="1866240" y="5184544"/>
            <a:ext cx="2073600" cy="1441"/>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Tree>
    <p:extLst>
      <p:ext uri="{BB962C8B-B14F-4D97-AF65-F5344CB8AC3E}">
        <p14:creationId xmlns:p14="http://schemas.microsoft.com/office/powerpoint/2010/main" val="246668417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754560" y="0"/>
            <a:ext cx="7672320" cy="643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cs typeface="Arial Unicode MS" charset="0"/>
              </a:defRPr>
            </a:lvl9pPr>
          </a:lstStyle>
          <a:p>
            <a:pPr>
              <a:lnSpc>
                <a:spcPct val="102000"/>
              </a:lnSpc>
            </a:pPr>
            <a:r>
              <a:rPr lang="en-GB" sz="3600">
                <a:latin typeface="Calibri" pitchFamily="34" charset="0"/>
              </a:rPr>
              <a:t>Going to the  “Add Objects” Screen</a:t>
            </a:r>
          </a:p>
        </p:txBody>
      </p:sp>
      <p:sp>
        <p:nvSpPr>
          <p:cNvPr id="5122" name="Text Box 2"/>
          <p:cNvSpPr txBox="1">
            <a:spLocks noChangeArrowheads="1"/>
          </p:cNvSpPr>
          <p:nvPr/>
        </p:nvSpPr>
        <p:spPr bwMode="auto">
          <a:xfrm>
            <a:off x="534240" y="600543"/>
            <a:ext cx="8501760" cy="11809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9pPr>
          </a:lstStyle>
          <a:p>
            <a:pPr>
              <a:lnSpc>
                <a:spcPct val="102000"/>
              </a:lnSpc>
            </a:pPr>
            <a:r>
              <a:rPr lang="en-GB" sz="2400">
                <a:latin typeface="Calibri" pitchFamily="34" charset="0"/>
              </a:rPr>
              <a:t>First, click on the green </a:t>
            </a:r>
            <a:r>
              <a:rPr lang="en-GB" sz="2400">
                <a:solidFill>
                  <a:srgbClr val="FF0000"/>
                </a:solidFill>
                <a:latin typeface="Calibri" pitchFamily="34" charset="0"/>
              </a:rPr>
              <a:t>add objects </a:t>
            </a:r>
            <a:r>
              <a:rPr lang="en-GB" sz="2400">
                <a:latin typeface="Calibri" pitchFamily="34" charset="0"/>
              </a:rPr>
              <a:t>button in the upper left area of your screen. This will  bring us to the </a:t>
            </a:r>
            <a:r>
              <a:rPr lang="en-GB" sz="2400">
                <a:solidFill>
                  <a:srgbClr val="FF0000"/>
                </a:solidFill>
                <a:latin typeface="Calibri" pitchFamily="34" charset="0"/>
              </a:rPr>
              <a:t>add objects </a:t>
            </a:r>
            <a:r>
              <a:rPr lang="en-GB" sz="2400">
                <a:latin typeface="Calibri" pitchFamily="34" charset="0"/>
              </a:rPr>
              <a:t>screen, where certain things can be done to the camera. </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33313"/>
            <a:ext cx="9144000" cy="499156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24" name="Oval 4"/>
          <p:cNvSpPr>
            <a:spLocks noChangeArrowheads="1"/>
          </p:cNvSpPr>
          <p:nvPr/>
        </p:nvSpPr>
        <p:spPr bwMode="auto">
          <a:xfrm>
            <a:off x="4704480" y="4704975"/>
            <a:ext cx="622080" cy="622145"/>
          </a:xfrm>
          <a:prstGeom prst="ellipse">
            <a:avLst/>
          </a:prstGeom>
          <a:noFill/>
          <a:ln w="6408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sp>
        <p:nvSpPr>
          <p:cNvPr id="5125" name="Line 5"/>
          <p:cNvSpPr>
            <a:spLocks noChangeShapeType="1"/>
          </p:cNvSpPr>
          <p:nvPr/>
        </p:nvSpPr>
        <p:spPr bwMode="auto">
          <a:xfrm>
            <a:off x="4976640" y="1942764"/>
            <a:ext cx="1440" cy="2695963"/>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Tree>
    <p:extLst>
      <p:ext uri="{BB962C8B-B14F-4D97-AF65-F5344CB8AC3E}">
        <p14:creationId xmlns:p14="http://schemas.microsoft.com/office/powerpoint/2010/main" val="194059483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1866240" y="0"/>
            <a:ext cx="5391360" cy="643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9pPr>
          </a:lstStyle>
          <a:p>
            <a:pPr>
              <a:lnSpc>
                <a:spcPct val="102000"/>
              </a:lnSpc>
            </a:pPr>
            <a:r>
              <a:rPr lang="en-GB" sz="3600">
                <a:latin typeface="Calibri" pitchFamily="34" charset="0"/>
              </a:rPr>
              <a:t>The “Add Objects” Screen</a:t>
            </a:r>
          </a:p>
        </p:txBody>
      </p:sp>
      <p:sp>
        <p:nvSpPr>
          <p:cNvPr id="6146" name="Text Box 2"/>
          <p:cNvSpPr txBox="1">
            <a:spLocks noChangeArrowheads="1"/>
          </p:cNvSpPr>
          <p:nvPr/>
        </p:nvSpPr>
        <p:spPr bwMode="auto">
          <a:xfrm>
            <a:off x="-64800" y="622146"/>
            <a:ext cx="9331201" cy="1548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cs typeface="Arial Unicode MS" charset="0"/>
              </a:defRPr>
            </a:lvl9pPr>
          </a:lstStyle>
          <a:p>
            <a:pPr>
              <a:lnSpc>
                <a:spcPct val="102000"/>
              </a:lnSpc>
            </a:pPr>
            <a:r>
              <a:rPr lang="en-GB" sz="2400">
                <a:latin typeface="Calibri" pitchFamily="34" charset="0"/>
              </a:rPr>
              <a:t>This is the </a:t>
            </a:r>
            <a:r>
              <a:rPr lang="en-GB" sz="2400">
                <a:solidFill>
                  <a:srgbClr val="FF0000"/>
                </a:solidFill>
                <a:latin typeface="Calibri" pitchFamily="34" charset="0"/>
              </a:rPr>
              <a:t>add objects </a:t>
            </a:r>
            <a:r>
              <a:rPr lang="en-GB" sz="2400">
                <a:latin typeface="Calibri" pitchFamily="34" charset="0"/>
              </a:rPr>
              <a:t>screen. There are buttons that are used to move objects in different ways on the right-hand side, and at the bottom you can see folders that contain all of the possible objects you can add to an Alice world. </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360" y="1866436"/>
            <a:ext cx="3006720" cy="248858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Text Box 4"/>
          <p:cNvSpPr txBox="1">
            <a:spLocks noChangeArrowheads="1"/>
          </p:cNvSpPr>
          <p:nvPr/>
        </p:nvSpPr>
        <p:spPr bwMode="auto">
          <a:xfrm>
            <a:off x="2073600" y="2281200"/>
            <a:ext cx="2488320" cy="3153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sp>
        <p:nvSpPr>
          <p:cNvPr id="6149" name="Text Box 5"/>
          <p:cNvSpPr txBox="1">
            <a:spLocks noChangeArrowheads="1"/>
          </p:cNvSpPr>
          <p:nvPr/>
        </p:nvSpPr>
        <p:spPr bwMode="auto">
          <a:xfrm>
            <a:off x="2280960" y="2488582"/>
            <a:ext cx="1658880" cy="3153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sp>
        <p:nvSpPr>
          <p:cNvPr id="6150" name="Text Box 6"/>
          <p:cNvSpPr txBox="1">
            <a:spLocks noChangeArrowheads="1"/>
          </p:cNvSpPr>
          <p:nvPr/>
        </p:nvSpPr>
        <p:spPr bwMode="auto">
          <a:xfrm>
            <a:off x="2488321" y="2488581"/>
            <a:ext cx="2014560" cy="6984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0820" rIns="81639" bIns="40820"/>
          <a:lstStyle>
            <a:lvl1pPr>
              <a:tabLst>
                <a:tab pos="723900" algn="l"/>
                <a:tab pos="1447800" algn="l"/>
                <a:tab pos="2171700" algn="l"/>
              </a:tabLst>
              <a:defRPr>
                <a:solidFill>
                  <a:srgbClr val="000000"/>
                </a:solidFill>
                <a:latin typeface="Arial" charset="0"/>
                <a:cs typeface="Arial Unicode MS" charset="0"/>
              </a:defRPr>
            </a:lvl1pPr>
            <a:lvl2pPr>
              <a:tabLst>
                <a:tab pos="723900" algn="l"/>
                <a:tab pos="1447800" algn="l"/>
                <a:tab pos="2171700" algn="l"/>
              </a:tabLst>
              <a:defRPr>
                <a:solidFill>
                  <a:srgbClr val="000000"/>
                </a:solidFill>
                <a:latin typeface="Arial" charset="0"/>
                <a:cs typeface="Arial Unicode MS" charset="0"/>
              </a:defRPr>
            </a:lvl2pPr>
            <a:lvl3pPr>
              <a:tabLst>
                <a:tab pos="723900" algn="l"/>
                <a:tab pos="1447800" algn="l"/>
                <a:tab pos="2171700" algn="l"/>
              </a:tabLst>
              <a:defRPr>
                <a:solidFill>
                  <a:srgbClr val="000000"/>
                </a:solidFill>
                <a:latin typeface="Arial" charset="0"/>
                <a:cs typeface="Arial Unicode MS" charset="0"/>
              </a:defRPr>
            </a:lvl3pPr>
            <a:lvl4pPr>
              <a:tabLst>
                <a:tab pos="723900" algn="l"/>
                <a:tab pos="1447800" algn="l"/>
                <a:tab pos="2171700" algn="l"/>
              </a:tabLst>
              <a:defRPr>
                <a:solidFill>
                  <a:srgbClr val="000000"/>
                </a:solidFill>
                <a:latin typeface="Arial" charset="0"/>
                <a:cs typeface="Arial Unicode MS" charset="0"/>
              </a:defRPr>
            </a:lvl4pPr>
            <a:lvl5pPr>
              <a:tabLst>
                <a:tab pos="723900" algn="l"/>
                <a:tab pos="1447800" algn="l"/>
                <a:tab pos="21717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Lst>
              <a:defRPr>
                <a:solidFill>
                  <a:srgbClr val="000000"/>
                </a:solidFill>
                <a:latin typeface="Arial" charset="0"/>
                <a:cs typeface="Arial Unicode MS" charset="0"/>
              </a:defRPr>
            </a:lvl9pPr>
          </a:lstStyle>
          <a:p>
            <a:pPr>
              <a:lnSpc>
                <a:spcPct val="102000"/>
              </a:lnSpc>
            </a:pPr>
            <a:r>
              <a:rPr lang="en-GB" sz="2000">
                <a:latin typeface="Calibri" pitchFamily="34" charset="0"/>
              </a:rPr>
              <a:t>Object-controlling</a:t>
            </a:r>
          </a:p>
          <a:p>
            <a:pPr>
              <a:lnSpc>
                <a:spcPct val="102000"/>
              </a:lnSpc>
            </a:pPr>
            <a:r>
              <a:rPr lang="en-GB" sz="2000">
                <a:latin typeface="Calibri" pitchFamily="34" charset="0"/>
              </a:rPr>
              <a:t>buttons</a:t>
            </a:r>
          </a:p>
        </p:txBody>
      </p:sp>
      <p:sp>
        <p:nvSpPr>
          <p:cNvPr id="6151" name="Line 7"/>
          <p:cNvSpPr>
            <a:spLocks noChangeShapeType="1"/>
          </p:cNvSpPr>
          <p:nvPr/>
        </p:nvSpPr>
        <p:spPr bwMode="auto">
          <a:xfrm flipV="1">
            <a:off x="3732480" y="2901906"/>
            <a:ext cx="1658880" cy="210262"/>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
        <p:nvSpPr>
          <p:cNvPr id="6152" name="Oval 8"/>
          <p:cNvSpPr>
            <a:spLocks noChangeArrowheads="1"/>
          </p:cNvSpPr>
          <p:nvPr/>
        </p:nvSpPr>
        <p:spPr bwMode="auto">
          <a:xfrm>
            <a:off x="5391360" y="2357528"/>
            <a:ext cx="3110400" cy="622145"/>
          </a:xfrm>
          <a:prstGeom prst="ellipse">
            <a:avLst/>
          </a:prstGeom>
          <a:noFill/>
          <a:ln w="6408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pic>
        <p:nvPicPr>
          <p:cNvPr id="615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769781"/>
            <a:ext cx="9144000" cy="208821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54" name="Text Box 10"/>
          <p:cNvSpPr txBox="1">
            <a:spLocks noChangeArrowheads="1"/>
          </p:cNvSpPr>
          <p:nvPr/>
        </p:nvSpPr>
        <p:spPr bwMode="auto">
          <a:xfrm>
            <a:off x="414720" y="3525491"/>
            <a:ext cx="2280960" cy="390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Lst>
              <a:defRPr>
                <a:solidFill>
                  <a:srgbClr val="000000"/>
                </a:solidFill>
                <a:latin typeface="Arial" charset="0"/>
                <a:cs typeface="Arial Unicode MS" charset="0"/>
              </a:defRPr>
            </a:lvl1pPr>
            <a:lvl2pPr>
              <a:tabLst>
                <a:tab pos="723900" algn="l"/>
                <a:tab pos="1447800" algn="l"/>
                <a:tab pos="2171700" algn="l"/>
              </a:tabLst>
              <a:defRPr>
                <a:solidFill>
                  <a:srgbClr val="000000"/>
                </a:solidFill>
                <a:latin typeface="Arial" charset="0"/>
                <a:cs typeface="Arial Unicode MS" charset="0"/>
              </a:defRPr>
            </a:lvl2pPr>
            <a:lvl3pPr>
              <a:tabLst>
                <a:tab pos="723900" algn="l"/>
                <a:tab pos="1447800" algn="l"/>
                <a:tab pos="2171700" algn="l"/>
              </a:tabLst>
              <a:defRPr>
                <a:solidFill>
                  <a:srgbClr val="000000"/>
                </a:solidFill>
                <a:latin typeface="Arial" charset="0"/>
                <a:cs typeface="Arial Unicode MS" charset="0"/>
              </a:defRPr>
            </a:lvl3pPr>
            <a:lvl4pPr>
              <a:tabLst>
                <a:tab pos="723900" algn="l"/>
                <a:tab pos="1447800" algn="l"/>
                <a:tab pos="2171700" algn="l"/>
              </a:tabLst>
              <a:defRPr>
                <a:solidFill>
                  <a:srgbClr val="000000"/>
                </a:solidFill>
                <a:latin typeface="Arial" charset="0"/>
                <a:cs typeface="Arial Unicode MS" charset="0"/>
              </a:defRPr>
            </a:lvl4pPr>
            <a:lvl5pPr>
              <a:tabLst>
                <a:tab pos="723900" algn="l"/>
                <a:tab pos="1447800" algn="l"/>
                <a:tab pos="21717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Lst>
              <a:defRPr>
                <a:solidFill>
                  <a:srgbClr val="000000"/>
                </a:solidFill>
                <a:latin typeface="Arial" charset="0"/>
                <a:cs typeface="Arial Unicode MS" charset="0"/>
              </a:defRPr>
            </a:lvl9pPr>
          </a:lstStyle>
          <a:p>
            <a:pPr>
              <a:lnSpc>
                <a:spcPct val="102000"/>
              </a:lnSpc>
            </a:pPr>
            <a:r>
              <a:rPr lang="en-GB" sz="2000">
                <a:latin typeface="Calibri" pitchFamily="34" charset="0"/>
              </a:rPr>
              <a:t>Folders of objects</a:t>
            </a:r>
          </a:p>
        </p:txBody>
      </p:sp>
      <p:sp>
        <p:nvSpPr>
          <p:cNvPr id="6155" name="Line 11"/>
          <p:cNvSpPr>
            <a:spLocks noChangeShapeType="1"/>
          </p:cNvSpPr>
          <p:nvPr/>
        </p:nvSpPr>
        <p:spPr bwMode="auto">
          <a:xfrm>
            <a:off x="1244160" y="3940254"/>
            <a:ext cx="207360" cy="829527"/>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Tree>
    <p:extLst>
      <p:ext uri="{BB962C8B-B14F-4D97-AF65-F5344CB8AC3E}">
        <p14:creationId xmlns:p14="http://schemas.microsoft.com/office/powerpoint/2010/main" val="20242081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1244160" y="0"/>
            <a:ext cx="6428160" cy="643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9pPr>
          </a:lstStyle>
          <a:p>
            <a:pPr algn="ctr">
              <a:lnSpc>
                <a:spcPct val="102000"/>
              </a:lnSpc>
            </a:pPr>
            <a:r>
              <a:rPr lang="en-GB" sz="3600">
                <a:latin typeface="Calibri" pitchFamily="34" charset="0"/>
              </a:rPr>
              <a:t>Saving a Camera Position</a:t>
            </a:r>
          </a:p>
        </p:txBody>
      </p:sp>
      <p:sp>
        <p:nvSpPr>
          <p:cNvPr id="7170" name="Text Box 2"/>
          <p:cNvSpPr txBox="1">
            <a:spLocks noChangeArrowheads="1"/>
          </p:cNvSpPr>
          <p:nvPr/>
        </p:nvSpPr>
        <p:spPr bwMode="auto">
          <a:xfrm>
            <a:off x="64801" y="622145"/>
            <a:ext cx="3384000" cy="5944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a:solidFill>
                  <a:srgbClr val="000000"/>
                </a:solidFill>
                <a:latin typeface="Arial" charset="0"/>
                <a:cs typeface="Arial Unicode MS" charset="0"/>
              </a:defRPr>
            </a:lvl9pPr>
          </a:lstStyle>
          <a:p>
            <a:pPr>
              <a:lnSpc>
                <a:spcPct val="102000"/>
              </a:lnSpc>
            </a:pPr>
            <a:r>
              <a:rPr lang="en-GB" sz="2400">
                <a:latin typeface="Calibri" pitchFamily="34" charset="0"/>
              </a:rPr>
              <a:t>To save a camera position in Alice, you use something called a </a:t>
            </a:r>
            <a:r>
              <a:rPr lang="en-GB" sz="2400">
                <a:solidFill>
                  <a:srgbClr val="FF0000"/>
                </a:solidFill>
                <a:latin typeface="Calibri" pitchFamily="34" charset="0"/>
              </a:rPr>
              <a:t>dummy object</a:t>
            </a:r>
            <a:r>
              <a:rPr lang="en-GB" sz="2400">
                <a:latin typeface="Calibri" pitchFamily="34" charset="0"/>
              </a:rPr>
              <a:t>, which is just an invisible object that is placed at your camera's exact position, and stays there even if you move your camera around. To drop a dummy object, first click on the </a:t>
            </a:r>
            <a:r>
              <a:rPr lang="en-GB" sz="2400">
                <a:solidFill>
                  <a:srgbClr val="FF0000"/>
                </a:solidFill>
                <a:latin typeface="Calibri" pitchFamily="34" charset="0"/>
              </a:rPr>
              <a:t>more controls </a:t>
            </a:r>
            <a:r>
              <a:rPr lang="en-GB" sz="2400">
                <a:latin typeface="Calibri" pitchFamily="34" charset="0"/>
              </a:rPr>
              <a:t>button on the right hand side of your screen, under the object-controlling buttons. </a:t>
            </a:r>
          </a:p>
        </p:txBody>
      </p:sp>
      <p:sp>
        <p:nvSpPr>
          <p:cNvPr id="7171" name="Text Box 3"/>
          <p:cNvSpPr txBox="1">
            <a:spLocks noChangeArrowheads="1"/>
          </p:cNvSpPr>
          <p:nvPr/>
        </p:nvSpPr>
        <p:spPr bwMode="auto">
          <a:xfrm>
            <a:off x="4354560" y="4562399"/>
            <a:ext cx="207360" cy="3153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4000" y="829527"/>
            <a:ext cx="3317760" cy="602847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3" name="Line 5"/>
          <p:cNvSpPr>
            <a:spLocks noChangeShapeType="1"/>
          </p:cNvSpPr>
          <p:nvPr/>
        </p:nvSpPr>
        <p:spPr bwMode="auto">
          <a:xfrm flipV="1">
            <a:off x="3317760" y="2901905"/>
            <a:ext cx="1658880" cy="625026"/>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
        <p:nvSpPr>
          <p:cNvPr id="7174" name="Oval 6"/>
          <p:cNvSpPr>
            <a:spLocks noChangeArrowheads="1"/>
          </p:cNvSpPr>
          <p:nvPr/>
        </p:nvSpPr>
        <p:spPr bwMode="auto">
          <a:xfrm>
            <a:off x="4976640" y="2248077"/>
            <a:ext cx="2280960" cy="622145"/>
          </a:xfrm>
          <a:prstGeom prst="ellipse">
            <a:avLst/>
          </a:prstGeom>
          <a:noFill/>
          <a:ln w="6408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spTree>
    <p:extLst>
      <p:ext uri="{BB962C8B-B14F-4D97-AF65-F5344CB8AC3E}">
        <p14:creationId xmlns:p14="http://schemas.microsoft.com/office/powerpoint/2010/main" val="38835554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1244160" y="0"/>
            <a:ext cx="6428160" cy="643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cs typeface="Arial Unicode MS" charset="0"/>
              </a:defRPr>
            </a:lvl9pPr>
          </a:lstStyle>
          <a:p>
            <a:pPr algn="ctr">
              <a:lnSpc>
                <a:spcPct val="102000"/>
              </a:lnSpc>
            </a:pPr>
            <a:r>
              <a:rPr lang="en-GB" sz="3600">
                <a:latin typeface="Calibri" pitchFamily="34" charset="0"/>
              </a:rPr>
              <a:t>Saving a Camera Position</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3440" y="630787"/>
            <a:ext cx="2903040" cy="559066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5" name="Text Box 3"/>
          <p:cNvSpPr txBox="1">
            <a:spLocks noChangeArrowheads="1"/>
          </p:cNvSpPr>
          <p:nvPr/>
        </p:nvSpPr>
        <p:spPr bwMode="auto">
          <a:xfrm>
            <a:off x="87840" y="568860"/>
            <a:ext cx="4769280" cy="33800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a:solidFill>
                  <a:srgbClr val="000000"/>
                </a:solidFill>
                <a:latin typeface="Arial" charset="0"/>
                <a:cs typeface="Arial Unicode MS" charset="0"/>
              </a:defRPr>
            </a:lvl9pPr>
          </a:lstStyle>
          <a:p>
            <a:pPr>
              <a:lnSpc>
                <a:spcPct val="102000"/>
              </a:lnSpc>
              <a:buFont typeface="Wingdings" charset="2"/>
              <a:buChar char=""/>
            </a:pPr>
            <a:r>
              <a:rPr lang="en-GB" sz="2400">
                <a:latin typeface="Calibri" pitchFamily="34" charset="0"/>
              </a:rPr>
              <a:t>More controls should appear on the screen. Click the </a:t>
            </a:r>
            <a:r>
              <a:rPr lang="en-GB" sz="2400">
                <a:solidFill>
                  <a:srgbClr val="FF0000"/>
                </a:solidFill>
                <a:latin typeface="Calibri" pitchFamily="34" charset="0"/>
              </a:rPr>
              <a:t>drop dummy at camera </a:t>
            </a:r>
            <a:r>
              <a:rPr lang="en-GB" sz="2400">
                <a:latin typeface="Calibri" pitchFamily="34" charset="0"/>
              </a:rPr>
              <a:t>button.                                                                 </a:t>
            </a:r>
          </a:p>
          <a:p>
            <a:pPr>
              <a:lnSpc>
                <a:spcPct val="102000"/>
              </a:lnSpc>
              <a:buFont typeface="Wingdings" charset="2"/>
              <a:buChar char=""/>
            </a:pPr>
            <a:r>
              <a:rPr lang="en-GB" sz="2400">
                <a:latin typeface="Calibri" pitchFamily="34" charset="0"/>
              </a:rPr>
              <a:t>This will make a new folder appear on your object tree, called </a:t>
            </a:r>
            <a:r>
              <a:rPr lang="en-GB" sz="2400">
                <a:solidFill>
                  <a:srgbClr val="FF0000"/>
                </a:solidFill>
                <a:latin typeface="Calibri" pitchFamily="34" charset="0"/>
              </a:rPr>
              <a:t>Dummy Objects</a:t>
            </a:r>
            <a:r>
              <a:rPr lang="en-GB" sz="2400">
                <a:latin typeface="Calibri" pitchFamily="34" charset="0"/>
              </a:rPr>
              <a:t>. Click on the plus sign next to the folder to see your new object, named </a:t>
            </a:r>
            <a:r>
              <a:rPr lang="en-GB" sz="2400">
                <a:solidFill>
                  <a:srgbClr val="FF0000"/>
                </a:solidFill>
                <a:latin typeface="Calibri" pitchFamily="34" charset="0"/>
              </a:rPr>
              <a:t>Dummy</a:t>
            </a:r>
            <a:r>
              <a:rPr lang="en-GB" sz="2400">
                <a:latin typeface="Calibri" pitchFamily="34" charset="0"/>
              </a:rPr>
              <a:t>. </a:t>
            </a:r>
          </a:p>
        </p:txBody>
      </p:sp>
      <p:sp>
        <p:nvSpPr>
          <p:cNvPr id="8196" name="Line 4"/>
          <p:cNvSpPr>
            <a:spLocks noChangeShapeType="1"/>
          </p:cNvSpPr>
          <p:nvPr/>
        </p:nvSpPr>
        <p:spPr bwMode="auto">
          <a:xfrm>
            <a:off x="4147200" y="1451673"/>
            <a:ext cx="1866240" cy="1451672"/>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
        <p:nvSpPr>
          <p:cNvPr id="8197" name="Oval 5"/>
          <p:cNvSpPr>
            <a:spLocks noChangeArrowheads="1"/>
          </p:cNvSpPr>
          <p:nvPr/>
        </p:nvSpPr>
        <p:spPr bwMode="auto">
          <a:xfrm>
            <a:off x="6013440" y="2760770"/>
            <a:ext cx="2695680" cy="414764"/>
          </a:xfrm>
          <a:prstGeom prst="ellipse">
            <a:avLst/>
          </a:prstGeom>
          <a:noFill/>
          <a:ln w="6408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pic>
        <p:nvPicPr>
          <p:cNvPr id="819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0960" y="3525490"/>
            <a:ext cx="2903040" cy="331810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9" name="Line 7"/>
          <p:cNvSpPr>
            <a:spLocks noChangeShapeType="1"/>
          </p:cNvSpPr>
          <p:nvPr/>
        </p:nvSpPr>
        <p:spPr bwMode="auto">
          <a:xfrm>
            <a:off x="1244160" y="3940254"/>
            <a:ext cx="1036800" cy="1866436"/>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
        <p:nvSpPr>
          <p:cNvPr id="8200" name="Oval 8"/>
          <p:cNvSpPr>
            <a:spLocks noChangeArrowheads="1"/>
          </p:cNvSpPr>
          <p:nvPr/>
        </p:nvSpPr>
        <p:spPr bwMode="auto">
          <a:xfrm>
            <a:off x="2216160" y="5501378"/>
            <a:ext cx="2073600" cy="829527"/>
          </a:xfrm>
          <a:prstGeom prst="ellipse">
            <a:avLst/>
          </a:prstGeom>
          <a:noFill/>
          <a:ln w="6408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spTree>
    <p:extLst>
      <p:ext uri="{BB962C8B-B14F-4D97-AF65-F5344CB8AC3E}">
        <p14:creationId xmlns:p14="http://schemas.microsoft.com/office/powerpoint/2010/main" val="381254431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p:cNvSpPr txBox="1">
            <a:spLocks noChangeArrowheads="1"/>
          </p:cNvSpPr>
          <p:nvPr/>
        </p:nvSpPr>
        <p:spPr bwMode="auto">
          <a:xfrm>
            <a:off x="1864800" y="0"/>
            <a:ext cx="6635520" cy="643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9pPr>
          </a:lstStyle>
          <a:p>
            <a:pPr>
              <a:lnSpc>
                <a:spcPct val="102000"/>
              </a:lnSpc>
            </a:pPr>
            <a:r>
              <a:rPr lang="en-GB" sz="3600">
                <a:latin typeface="Calibri" pitchFamily="34" charset="0"/>
              </a:rPr>
              <a:t>Using the Dummy Object</a:t>
            </a:r>
          </a:p>
        </p:txBody>
      </p:sp>
      <p:sp>
        <p:nvSpPr>
          <p:cNvPr id="9218" name="Text Box 2"/>
          <p:cNvSpPr txBox="1">
            <a:spLocks noChangeArrowheads="1"/>
          </p:cNvSpPr>
          <p:nvPr/>
        </p:nvSpPr>
        <p:spPr bwMode="auto">
          <a:xfrm>
            <a:off x="207360" y="622145"/>
            <a:ext cx="8709120" cy="11809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9pPr>
          </a:lstStyle>
          <a:p>
            <a:pPr>
              <a:lnSpc>
                <a:spcPct val="102000"/>
              </a:lnSpc>
            </a:pPr>
            <a:r>
              <a:rPr lang="en-GB" sz="2400">
                <a:latin typeface="Calibri" pitchFamily="34" charset="0"/>
              </a:rPr>
              <a:t>Now try moving your camera to a different position using the blue arrows under the viewing screen. We will then show you how to get your camera back to its original position. </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7760" y="1866436"/>
            <a:ext cx="5555520" cy="476978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20" name="Text Box 4"/>
          <p:cNvSpPr txBox="1">
            <a:spLocks noChangeArrowheads="1"/>
          </p:cNvSpPr>
          <p:nvPr/>
        </p:nvSpPr>
        <p:spPr bwMode="auto">
          <a:xfrm>
            <a:off x="207360" y="3511089"/>
            <a:ext cx="2695680" cy="1314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Lst>
              <a:defRPr>
                <a:solidFill>
                  <a:srgbClr val="000000"/>
                </a:solidFill>
                <a:latin typeface="Arial" charset="0"/>
                <a:cs typeface="Arial Unicode MS" charset="0"/>
              </a:defRPr>
            </a:lvl1pPr>
            <a:lvl2pPr>
              <a:tabLst>
                <a:tab pos="723900" algn="l"/>
                <a:tab pos="1447800" algn="l"/>
                <a:tab pos="2171700" algn="l"/>
                <a:tab pos="2895600" algn="l"/>
              </a:tabLst>
              <a:defRPr>
                <a:solidFill>
                  <a:srgbClr val="000000"/>
                </a:solidFill>
                <a:latin typeface="Arial" charset="0"/>
                <a:cs typeface="Arial Unicode MS" charset="0"/>
              </a:defRPr>
            </a:lvl2pPr>
            <a:lvl3pPr>
              <a:tabLst>
                <a:tab pos="723900" algn="l"/>
                <a:tab pos="1447800" algn="l"/>
                <a:tab pos="2171700" algn="l"/>
                <a:tab pos="2895600" algn="l"/>
              </a:tabLst>
              <a:defRPr>
                <a:solidFill>
                  <a:srgbClr val="000000"/>
                </a:solidFill>
                <a:latin typeface="Arial" charset="0"/>
                <a:cs typeface="Arial Unicode MS" charset="0"/>
              </a:defRPr>
            </a:lvl3pPr>
            <a:lvl4pPr>
              <a:tabLst>
                <a:tab pos="723900" algn="l"/>
                <a:tab pos="1447800" algn="l"/>
                <a:tab pos="2171700" algn="l"/>
                <a:tab pos="2895600" algn="l"/>
              </a:tabLst>
              <a:defRPr>
                <a:solidFill>
                  <a:srgbClr val="000000"/>
                </a:solidFill>
                <a:latin typeface="Arial" charset="0"/>
                <a:cs typeface="Arial Unicode MS" charset="0"/>
              </a:defRPr>
            </a:lvl4pPr>
            <a:lvl5pPr>
              <a:tabLst>
                <a:tab pos="723900" algn="l"/>
                <a:tab pos="1447800" algn="l"/>
                <a:tab pos="2171700" algn="l"/>
                <a:tab pos="28956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9pPr>
          </a:lstStyle>
          <a:p>
            <a:pPr>
              <a:lnSpc>
                <a:spcPct val="102000"/>
              </a:lnSpc>
            </a:pPr>
            <a:r>
              <a:rPr lang="en-GB" sz="2000">
                <a:latin typeface="Calibri" pitchFamily="34" charset="0"/>
              </a:rPr>
              <a:t>Use these arrows to move your camera to a new position, such as this. </a:t>
            </a:r>
          </a:p>
        </p:txBody>
      </p:sp>
      <p:sp>
        <p:nvSpPr>
          <p:cNvPr id="9221" name="Line 5"/>
          <p:cNvSpPr>
            <a:spLocks noChangeShapeType="1"/>
          </p:cNvSpPr>
          <p:nvPr/>
        </p:nvSpPr>
        <p:spPr bwMode="auto">
          <a:xfrm>
            <a:off x="622080" y="5184544"/>
            <a:ext cx="3939840" cy="1036909"/>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
        <p:nvSpPr>
          <p:cNvPr id="9222" name="Oval 6"/>
          <p:cNvSpPr>
            <a:spLocks noChangeArrowheads="1"/>
          </p:cNvSpPr>
          <p:nvPr/>
        </p:nvSpPr>
        <p:spPr bwMode="auto">
          <a:xfrm>
            <a:off x="4976640" y="5883018"/>
            <a:ext cx="2488320" cy="843929"/>
          </a:xfrm>
          <a:prstGeom prst="ellipse">
            <a:avLst/>
          </a:prstGeom>
          <a:noFill/>
          <a:ln w="6408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sp>
        <p:nvSpPr>
          <p:cNvPr id="9223" name="Line 7"/>
          <p:cNvSpPr>
            <a:spLocks noChangeShapeType="1"/>
          </p:cNvSpPr>
          <p:nvPr/>
        </p:nvSpPr>
        <p:spPr bwMode="auto">
          <a:xfrm>
            <a:off x="1036800" y="4660329"/>
            <a:ext cx="1866240" cy="1441"/>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Tree>
    <p:extLst>
      <p:ext uri="{BB962C8B-B14F-4D97-AF65-F5344CB8AC3E}">
        <p14:creationId xmlns:p14="http://schemas.microsoft.com/office/powerpoint/2010/main" val="100736766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p:cNvSpPr txBox="1">
            <a:spLocks noChangeArrowheads="1"/>
          </p:cNvSpPr>
          <p:nvPr/>
        </p:nvSpPr>
        <p:spPr bwMode="auto">
          <a:xfrm>
            <a:off x="2027520" y="-21602"/>
            <a:ext cx="6635520" cy="643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9pPr>
          </a:lstStyle>
          <a:p>
            <a:pPr>
              <a:lnSpc>
                <a:spcPct val="102000"/>
              </a:lnSpc>
            </a:pPr>
            <a:r>
              <a:rPr lang="en-GB" sz="3600">
                <a:latin typeface="Calibri" pitchFamily="34" charset="0"/>
              </a:rPr>
              <a:t>Using the Dummy Object</a:t>
            </a:r>
          </a:p>
        </p:txBody>
      </p:sp>
      <p:sp>
        <p:nvSpPr>
          <p:cNvPr id="10242" name="Text Box 2"/>
          <p:cNvSpPr txBox="1">
            <a:spLocks noChangeArrowheads="1"/>
          </p:cNvSpPr>
          <p:nvPr/>
        </p:nvSpPr>
        <p:spPr bwMode="auto">
          <a:xfrm>
            <a:off x="185760" y="1221248"/>
            <a:ext cx="2826720" cy="41130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Lst>
              <a:defRPr>
                <a:solidFill>
                  <a:srgbClr val="000000"/>
                </a:solidFill>
                <a:latin typeface="Arial" charset="0"/>
                <a:cs typeface="Arial Unicode MS" charset="0"/>
              </a:defRPr>
            </a:lvl1pPr>
            <a:lvl2pPr>
              <a:tabLst>
                <a:tab pos="723900" algn="l"/>
                <a:tab pos="1447800" algn="l"/>
                <a:tab pos="2171700" algn="l"/>
                <a:tab pos="2895600" algn="l"/>
              </a:tabLst>
              <a:defRPr>
                <a:solidFill>
                  <a:srgbClr val="000000"/>
                </a:solidFill>
                <a:latin typeface="Arial" charset="0"/>
                <a:cs typeface="Arial Unicode MS" charset="0"/>
              </a:defRPr>
            </a:lvl2pPr>
            <a:lvl3pPr>
              <a:tabLst>
                <a:tab pos="723900" algn="l"/>
                <a:tab pos="1447800" algn="l"/>
                <a:tab pos="2171700" algn="l"/>
                <a:tab pos="2895600" algn="l"/>
              </a:tabLst>
              <a:defRPr>
                <a:solidFill>
                  <a:srgbClr val="000000"/>
                </a:solidFill>
                <a:latin typeface="Arial" charset="0"/>
                <a:cs typeface="Arial Unicode MS" charset="0"/>
              </a:defRPr>
            </a:lvl3pPr>
            <a:lvl4pPr>
              <a:tabLst>
                <a:tab pos="723900" algn="l"/>
                <a:tab pos="1447800" algn="l"/>
                <a:tab pos="2171700" algn="l"/>
                <a:tab pos="2895600" algn="l"/>
              </a:tabLst>
              <a:defRPr>
                <a:solidFill>
                  <a:srgbClr val="000000"/>
                </a:solidFill>
                <a:latin typeface="Arial" charset="0"/>
                <a:cs typeface="Arial Unicode MS" charset="0"/>
              </a:defRPr>
            </a:lvl4pPr>
            <a:lvl5pPr>
              <a:tabLst>
                <a:tab pos="723900" algn="l"/>
                <a:tab pos="1447800" algn="l"/>
                <a:tab pos="2171700" algn="l"/>
                <a:tab pos="28956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9pPr>
          </a:lstStyle>
          <a:p>
            <a:pPr>
              <a:lnSpc>
                <a:spcPct val="102000"/>
              </a:lnSpc>
            </a:pPr>
            <a:r>
              <a:rPr lang="en-GB" sz="2400">
                <a:latin typeface="Calibri" pitchFamily="34" charset="0"/>
              </a:rPr>
              <a:t>There are two ways to put the camera back to its original position. The first way is to right click on </a:t>
            </a:r>
            <a:r>
              <a:rPr lang="en-GB" sz="2400">
                <a:solidFill>
                  <a:srgbClr val="FF0000"/>
                </a:solidFill>
                <a:latin typeface="Calibri" pitchFamily="34" charset="0"/>
              </a:rPr>
              <a:t>camera </a:t>
            </a:r>
            <a:r>
              <a:rPr lang="en-GB" sz="2400">
                <a:latin typeface="Calibri" pitchFamily="34" charset="0"/>
              </a:rPr>
              <a:t>in the object tree, and then select </a:t>
            </a:r>
            <a:r>
              <a:rPr lang="en-GB" sz="2400">
                <a:solidFill>
                  <a:srgbClr val="FF0000"/>
                </a:solidFill>
                <a:latin typeface="Calibri" pitchFamily="34" charset="0"/>
              </a:rPr>
              <a:t>methods, </a:t>
            </a:r>
            <a:r>
              <a:rPr lang="en-GB" sz="2400">
                <a:latin typeface="Calibri" pitchFamily="34" charset="0"/>
              </a:rPr>
              <a:t>then </a:t>
            </a:r>
            <a:r>
              <a:rPr lang="en-GB" sz="2400">
                <a:solidFill>
                  <a:srgbClr val="FF0000"/>
                </a:solidFill>
                <a:latin typeface="Calibri" pitchFamily="34" charset="0"/>
              </a:rPr>
              <a:t>set point of view to</a:t>
            </a:r>
            <a:r>
              <a:rPr lang="en-GB" sz="2400">
                <a:latin typeface="Calibri" pitchFamily="34" charset="0"/>
              </a:rPr>
              <a:t>, then </a:t>
            </a:r>
            <a:r>
              <a:rPr lang="en-GB" sz="2400">
                <a:solidFill>
                  <a:srgbClr val="FF0000"/>
                </a:solidFill>
                <a:latin typeface="Calibri" pitchFamily="34" charset="0"/>
              </a:rPr>
              <a:t>dummy objects</a:t>
            </a:r>
            <a:r>
              <a:rPr lang="en-GB" sz="2400">
                <a:latin typeface="Calibri" pitchFamily="34" charset="0"/>
              </a:rPr>
              <a:t>, then  </a:t>
            </a:r>
            <a:r>
              <a:rPr lang="en-GB" sz="2400">
                <a:solidFill>
                  <a:srgbClr val="FF0000"/>
                </a:solidFill>
                <a:latin typeface="Calibri" pitchFamily="34" charset="0"/>
              </a:rPr>
              <a:t>dummy</a:t>
            </a:r>
            <a:r>
              <a:rPr lang="en-GB" sz="2400">
                <a:latin typeface="Calibri" pitchFamily="34" charset="0"/>
              </a:rPr>
              <a:t>.</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480" y="727950"/>
            <a:ext cx="6111359" cy="590826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4" name="Oval 4"/>
          <p:cNvSpPr>
            <a:spLocks noChangeArrowheads="1"/>
          </p:cNvSpPr>
          <p:nvPr/>
        </p:nvSpPr>
        <p:spPr bwMode="auto">
          <a:xfrm>
            <a:off x="3765600" y="1244290"/>
            <a:ext cx="1036800" cy="414764"/>
          </a:xfrm>
          <a:prstGeom prst="ellipse">
            <a:avLst/>
          </a:prstGeom>
          <a:noFill/>
          <a:ln w="6408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sp>
        <p:nvSpPr>
          <p:cNvPr id="10245" name="Line 5"/>
          <p:cNvSpPr>
            <a:spLocks noChangeShapeType="1"/>
          </p:cNvSpPr>
          <p:nvPr/>
        </p:nvSpPr>
        <p:spPr bwMode="auto">
          <a:xfrm>
            <a:off x="4561920" y="1659054"/>
            <a:ext cx="414720" cy="2695963"/>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
        <p:nvSpPr>
          <p:cNvPr id="10246" name="Oval 6"/>
          <p:cNvSpPr>
            <a:spLocks noChangeArrowheads="1"/>
          </p:cNvSpPr>
          <p:nvPr/>
        </p:nvSpPr>
        <p:spPr bwMode="auto">
          <a:xfrm>
            <a:off x="4943520" y="4257087"/>
            <a:ext cx="2073600" cy="414764"/>
          </a:xfrm>
          <a:prstGeom prst="ellipse">
            <a:avLst/>
          </a:prstGeom>
          <a:noFill/>
          <a:ln w="6408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sp>
        <p:nvSpPr>
          <p:cNvPr id="10247" name="Line 7"/>
          <p:cNvSpPr>
            <a:spLocks noChangeShapeType="1"/>
          </p:cNvSpPr>
          <p:nvPr/>
        </p:nvSpPr>
        <p:spPr bwMode="auto">
          <a:xfrm>
            <a:off x="6635520" y="4769781"/>
            <a:ext cx="207360" cy="1659054"/>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
        <p:nvSpPr>
          <p:cNvPr id="10248" name="Oval 8"/>
          <p:cNvSpPr>
            <a:spLocks noChangeArrowheads="1"/>
          </p:cNvSpPr>
          <p:nvPr/>
        </p:nvSpPr>
        <p:spPr bwMode="auto">
          <a:xfrm>
            <a:off x="6876001" y="6221453"/>
            <a:ext cx="2301120" cy="414764"/>
          </a:xfrm>
          <a:prstGeom prst="ellipse">
            <a:avLst/>
          </a:prstGeom>
          <a:noFill/>
          <a:ln w="6408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spTree>
    <p:extLst>
      <p:ext uri="{BB962C8B-B14F-4D97-AF65-F5344CB8AC3E}">
        <p14:creationId xmlns:p14="http://schemas.microsoft.com/office/powerpoint/2010/main" val="64473173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1"/>
          <p:cNvSpPr txBox="1">
            <a:spLocks noChangeArrowheads="1"/>
          </p:cNvSpPr>
          <p:nvPr/>
        </p:nvSpPr>
        <p:spPr bwMode="auto">
          <a:xfrm>
            <a:off x="2027520" y="-21602"/>
            <a:ext cx="6635520" cy="643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9pPr>
          </a:lstStyle>
          <a:p>
            <a:pPr>
              <a:lnSpc>
                <a:spcPct val="102000"/>
              </a:lnSpc>
            </a:pPr>
            <a:r>
              <a:rPr lang="en-GB" sz="3600">
                <a:latin typeface="Calibri" pitchFamily="34" charset="0"/>
              </a:rPr>
              <a:t>Using the Dummy Object</a:t>
            </a:r>
          </a:p>
        </p:txBody>
      </p:sp>
      <p:sp>
        <p:nvSpPr>
          <p:cNvPr id="11266" name="Text Box 2"/>
          <p:cNvSpPr txBox="1">
            <a:spLocks noChangeArrowheads="1"/>
          </p:cNvSpPr>
          <p:nvPr/>
        </p:nvSpPr>
        <p:spPr bwMode="auto">
          <a:xfrm>
            <a:off x="565920" y="1612970"/>
            <a:ext cx="3525120" cy="33800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a:solidFill>
                  <a:srgbClr val="000000"/>
                </a:solidFill>
                <a:latin typeface="Arial" charset="0"/>
                <a:cs typeface="Arial Unicode MS" charset="0"/>
              </a:defRPr>
            </a:lvl9pPr>
          </a:lstStyle>
          <a:p>
            <a:pPr>
              <a:lnSpc>
                <a:spcPct val="102000"/>
              </a:lnSpc>
            </a:pPr>
            <a:r>
              <a:rPr lang="en-GB" sz="2400">
                <a:latin typeface="Calibri" pitchFamily="34" charset="0"/>
              </a:rPr>
              <a:t>The second way to re-set the camera is to simply click on the </a:t>
            </a:r>
            <a:r>
              <a:rPr lang="en-GB" sz="2400">
                <a:solidFill>
                  <a:srgbClr val="FF0000"/>
                </a:solidFill>
                <a:latin typeface="Calibri" pitchFamily="34" charset="0"/>
              </a:rPr>
              <a:t>move camera to dummy </a:t>
            </a:r>
            <a:r>
              <a:rPr lang="en-GB" sz="2400">
                <a:latin typeface="Calibri" pitchFamily="34" charset="0"/>
              </a:rPr>
              <a:t>button on the right-hand side of the screen, and then select </a:t>
            </a:r>
            <a:r>
              <a:rPr lang="en-GB" sz="2400">
                <a:solidFill>
                  <a:srgbClr val="FF0000"/>
                </a:solidFill>
                <a:latin typeface="Calibri" pitchFamily="34" charset="0"/>
              </a:rPr>
              <a:t>dummy</a:t>
            </a:r>
            <a:r>
              <a:rPr lang="en-GB" sz="2400">
                <a:latin typeface="Calibri" pitchFamily="34" charset="0"/>
              </a:rPr>
              <a:t>. However, this is only available if you are on the </a:t>
            </a:r>
            <a:r>
              <a:rPr lang="en-GB" sz="2400">
                <a:solidFill>
                  <a:srgbClr val="FF0000"/>
                </a:solidFill>
                <a:latin typeface="Calibri" pitchFamily="34" charset="0"/>
              </a:rPr>
              <a:t>add objects </a:t>
            </a:r>
            <a:r>
              <a:rPr lang="en-GB" sz="2400">
                <a:latin typeface="Calibri" pitchFamily="34" charset="0"/>
              </a:rPr>
              <a:t>screen. </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8720" y="838168"/>
            <a:ext cx="3110400" cy="559066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8" name="Line 4"/>
          <p:cNvSpPr>
            <a:spLocks noChangeShapeType="1"/>
          </p:cNvSpPr>
          <p:nvPr/>
        </p:nvSpPr>
        <p:spPr bwMode="auto">
          <a:xfrm>
            <a:off x="3732480" y="2695963"/>
            <a:ext cx="1866240" cy="1451672"/>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
        <p:nvSpPr>
          <p:cNvPr id="11269" name="Line 5"/>
          <p:cNvSpPr>
            <a:spLocks noChangeShapeType="1"/>
          </p:cNvSpPr>
          <p:nvPr/>
        </p:nvSpPr>
        <p:spPr bwMode="auto">
          <a:xfrm>
            <a:off x="5467680" y="4049705"/>
            <a:ext cx="207360" cy="622145"/>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
        <p:nvSpPr>
          <p:cNvPr id="11270" name="Oval 6"/>
          <p:cNvSpPr>
            <a:spLocks noChangeArrowheads="1"/>
          </p:cNvSpPr>
          <p:nvPr/>
        </p:nvSpPr>
        <p:spPr bwMode="auto">
          <a:xfrm>
            <a:off x="5598720" y="4431346"/>
            <a:ext cx="829440" cy="622145"/>
          </a:xfrm>
          <a:prstGeom prst="ellipse">
            <a:avLst/>
          </a:prstGeom>
          <a:noFill/>
          <a:ln w="6408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spTree>
    <p:extLst>
      <p:ext uri="{BB962C8B-B14F-4D97-AF65-F5344CB8AC3E}">
        <p14:creationId xmlns:p14="http://schemas.microsoft.com/office/powerpoint/2010/main" val="199615254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2148480" y="0"/>
            <a:ext cx="5598720" cy="643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Lst>
              <a:defRPr>
                <a:solidFill>
                  <a:srgbClr val="000000"/>
                </a:solidFill>
                <a:latin typeface="Arial" charset="0"/>
                <a:cs typeface="Arial Unicode MS" charset="0"/>
              </a:defRPr>
            </a:lvl9pPr>
          </a:lstStyle>
          <a:p>
            <a:pPr>
              <a:lnSpc>
                <a:spcPct val="102000"/>
              </a:lnSpc>
            </a:pPr>
            <a:r>
              <a:rPr lang="en-GB" sz="3600">
                <a:latin typeface="Calibri" pitchFamily="34" charset="0"/>
              </a:rPr>
              <a:t>Renaming Your Dummy</a:t>
            </a:r>
          </a:p>
        </p:txBody>
      </p:sp>
      <p:sp>
        <p:nvSpPr>
          <p:cNvPr id="12290" name="Text Box 2"/>
          <p:cNvSpPr txBox="1">
            <a:spLocks noChangeArrowheads="1"/>
          </p:cNvSpPr>
          <p:nvPr/>
        </p:nvSpPr>
        <p:spPr bwMode="auto">
          <a:xfrm>
            <a:off x="414720" y="829527"/>
            <a:ext cx="8501760" cy="1913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9pPr>
          </a:lstStyle>
          <a:p>
            <a:pPr>
              <a:lnSpc>
                <a:spcPct val="102000"/>
              </a:lnSpc>
            </a:pPr>
            <a:r>
              <a:rPr lang="en-GB" sz="2400">
                <a:latin typeface="Calibri" pitchFamily="34" charset="0"/>
              </a:rPr>
              <a:t>Whenever you create a dummy object in Alice, it is automatically named </a:t>
            </a:r>
            <a:r>
              <a:rPr lang="en-GB" sz="2400">
                <a:solidFill>
                  <a:srgbClr val="FF0000"/>
                </a:solidFill>
                <a:latin typeface="Calibri" pitchFamily="34" charset="0"/>
              </a:rPr>
              <a:t>Dummy</a:t>
            </a:r>
            <a:r>
              <a:rPr lang="en-GB" sz="2400">
                <a:latin typeface="Calibri" pitchFamily="34" charset="0"/>
              </a:rPr>
              <a:t>. To remember which position each dummy holds, you should re-name them to something more meaningful. Right click on </a:t>
            </a:r>
            <a:r>
              <a:rPr lang="en-GB" sz="2400">
                <a:solidFill>
                  <a:srgbClr val="FF0000"/>
                </a:solidFill>
                <a:latin typeface="Calibri" pitchFamily="34" charset="0"/>
              </a:rPr>
              <a:t>Dummy</a:t>
            </a:r>
            <a:r>
              <a:rPr lang="en-GB" sz="2400">
                <a:latin typeface="Calibri" pitchFamily="34" charset="0"/>
              </a:rPr>
              <a:t> in your object tree and select </a:t>
            </a:r>
            <a:r>
              <a:rPr lang="en-GB" sz="2400">
                <a:solidFill>
                  <a:srgbClr val="FF0000"/>
                </a:solidFill>
                <a:latin typeface="Calibri" pitchFamily="34" charset="0"/>
              </a:rPr>
              <a:t>rename </a:t>
            </a:r>
            <a:r>
              <a:rPr lang="en-GB" sz="2400">
                <a:latin typeface="Calibri" pitchFamily="34" charset="0"/>
              </a:rPr>
              <a:t>to do this. We'll rename ours </a:t>
            </a:r>
            <a:r>
              <a:rPr lang="en-GB" sz="2400">
                <a:solidFill>
                  <a:srgbClr val="FF0000"/>
                </a:solidFill>
                <a:latin typeface="Calibri" pitchFamily="34" charset="0"/>
              </a:rPr>
              <a:t>original position</a:t>
            </a:r>
            <a:r>
              <a:rPr lang="en-GB" sz="2400">
                <a:latin typeface="Calibri" pitchFamily="34" charset="0"/>
              </a:rPr>
              <a:t>. </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760" y="2903345"/>
            <a:ext cx="3231360" cy="394025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6080" y="2695963"/>
            <a:ext cx="2903040" cy="311072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293" name="Oval 5"/>
          <p:cNvSpPr>
            <a:spLocks noChangeArrowheads="1"/>
          </p:cNvSpPr>
          <p:nvPr/>
        </p:nvSpPr>
        <p:spPr bwMode="auto">
          <a:xfrm>
            <a:off x="1036800" y="5599308"/>
            <a:ext cx="1036800" cy="414764"/>
          </a:xfrm>
          <a:prstGeom prst="ellipse">
            <a:avLst/>
          </a:prstGeom>
          <a:noFill/>
          <a:ln w="6408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sp>
        <p:nvSpPr>
          <p:cNvPr id="12294" name="Line 6"/>
          <p:cNvSpPr>
            <a:spLocks noChangeShapeType="1"/>
          </p:cNvSpPr>
          <p:nvPr/>
        </p:nvSpPr>
        <p:spPr bwMode="auto">
          <a:xfrm>
            <a:off x="3732480" y="5184544"/>
            <a:ext cx="1866240" cy="1441"/>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Tree>
    <p:extLst>
      <p:ext uri="{BB962C8B-B14F-4D97-AF65-F5344CB8AC3E}">
        <p14:creationId xmlns:p14="http://schemas.microsoft.com/office/powerpoint/2010/main" val="368945890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 Box 1"/>
          <p:cNvSpPr txBox="1">
            <a:spLocks noChangeArrowheads="1"/>
          </p:cNvSpPr>
          <p:nvPr/>
        </p:nvSpPr>
        <p:spPr bwMode="auto">
          <a:xfrm>
            <a:off x="2280960" y="0"/>
            <a:ext cx="4354560" cy="643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Lst>
              <a:defRPr>
                <a:solidFill>
                  <a:srgbClr val="000000"/>
                </a:solidFill>
                <a:latin typeface="Arial" charset="0"/>
                <a:cs typeface="Arial Unicode MS" charset="0"/>
              </a:defRPr>
            </a:lvl9pPr>
          </a:lstStyle>
          <a:p>
            <a:pPr>
              <a:lnSpc>
                <a:spcPct val="102000"/>
              </a:lnSpc>
            </a:pPr>
            <a:r>
              <a:rPr lang="en-GB" sz="3600">
                <a:latin typeface="Calibri" pitchFamily="34" charset="0"/>
              </a:rPr>
              <a:t>Using the Blue Arrows</a:t>
            </a:r>
          </a:p>
        </p:txBody>
      </p:sp>
      <p:sp>
        <p:nvSpPr>
          <p:cNvPr id="14338" name="Text Box 2"/>
          <p:cNvSpPr txBox="1">
            <a:spLocks noChangeArrowheads="1"/>
          </p:cNvSpPr>
          <p:nvPr/>
        </p:nvSpPr>
        <p:spPr bwMode="auto">
          <a:xfrm>
            <a:off x="207360" y="851130"/>
            <a:ext cx="8709120" cy="1548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9pPr>
          </a:lstStyle>
          <a:p>
            <a:pPr>
              <a:lnSpc>
                <a:spcPct val="102000"/>
              </a:lnSpc>
            </a:pPr>
            <a:r>
              <a:rPr lang="en-GB" sz="2400">
                <a:latin typeface="Calibri" pitchFamily="34" charset="0"/>
              </a:rPr>
              <a:t>Now we want to use these arrows to get an overhead view of our four characters, so we can place them in a diamond shape.                               Try to get your camera </a:t>
            </a:r>
          </a:p>
          <a:p>
            <a:pPr>
              <a:lnSpc>
                <a:spcPct val="102000"/>
              </a:lnSpc>
            </a:pPr>
            <a:r>
              <a:rPr lang="en-GB" sz="2400">
                <a:latin typeface="Calibri" pitchFamily="34" charset="0"/>
              </a:rPr>
              <a:t>view to look like this:</a:t>
            </a: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3360" y="1659054"/>
            <a:ext cx="4838400" cy="395753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0" name="Text Box 4"/>
          <p:cNvSpPr txBox="1">
            <a:spLocks noChangeArrowheads="1"/>
          </p:cNvSpPr>
          <p:nvPr/>
        </p:nvSpPr>
        <p:spPr bwMode="auto">
          <a:xfrm>
            <a:off x="1244160" y="3940253"/>
            <a:ext cx="1451520" cy="1624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Lst>
              <a:defRPr>
                <a:solidFill>
                  <a:srgbClr val="000000"/>
                </a:solidFill>
                <a:latin typeface="Arial" charset="0"/>
                <a:cs typeface="Arial Unicode MS" charset="0"/>
              </a:defRPr>
            </a:lvl1pPr>
            <a:lvl2pPr>
              <a:tabLst>
                <a:tab pos="723900" algn="l"/>
                <a:tab pos="1447800" algn="l"/>
              </a:tabLst>
              <a:defRPr>
                <a:solidFill>
                  <a:srgbClr val="000000"/>
                </a:solidFill>
                <a:latin typeface="Arial" charset="0"/>
                <a:cs typeface="Arial Unicode MS" charset="0"/>
              </a:defRPr>
            </a:lvl2pPr>
            <a:lvl3pPr>
              <a:tabLst>
                <a:tab pos="723900" algn="l"/>
                <a:tab pos="1447800" algn="l"/>
              </a:tabLst>
              <a:defRPr>
                <a:solidFill>
                  <a:srgbClr val="000000"/>
                </a:solidFill>
                <a:latin typeface="Arial" charset="0"/>
                <a:cs typeface="Arial Unicode MS" charset="0"/>
              </a:defRPr>
            </a:lvl3pPr>
            <a:lvl4pPr>
              <a:tabLst>
                <a:tab pos="723900" algn="l"/>
                <a:tab pos="1447800" algn="l"/>
              </a:tabLst>
              <a:defRPr>
                <a:solidFill>
                  <a:srgbClr val="000000"/>
                </a:solidFill>
                <a:latin typeface="Arial" charset="0"/>
                <a:cs typeface="Arial Unicode MS" charset="0"/>
              </a:defRPr>
            </a:lvl4pPr>
            <a:lvl5pPr>
              <a:tabLst>
                <a:tab pos="723900" algn="l"/>
                <a:tab pos="14478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Lst>
              <a:defRPr>
                <a:solidFill>
                  <a:srgbClr val="000000"/>
                </a:solidFill>
                <a:latin typeface="Arial" charset="0"/>
                <a:cs typeface="Arial Unicode MS" charset="0"/>
              </a:defRPr>
            </a:lvl9pPr>
          </a:lstStyle>
          <a:p>
            <a:pPr>
              <a:lnSpc>
                <a:spcPct val="102000"/>
              </a:lnSpc>
            </a:pPr>
            <a:r>
              <a:rPr lang="en-GB" sz="2000">
                <a:latin typeface="Calibri" pitchFamily="34" charset="0"/>
              </a:rPr>
              <a:t>Use this up arrow to get your camera high in the sky. </a:t>
            </a:r>
          </a:p>
        </p:txBody>
      </p:sp>
      <p:sp>
        <p:nvSpPr>
          <p:cNvPr id="14341" name="Line 5"/>
          <p:cNvSpPr>
            <a:spLocks noChangeShapeType="1"/>
          </p:cNvSpPr>
          <p:nvPr/>
        </p:nvSpPr>
        <p:spPr bwMode="auto">
          <a:xfrm>
            <a:off x="2488320" y="5184544"/>
            <a:ext cx="2695680" cy="1441"/>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
        <p:nvSpPr>
          <p:cNvPr id="14342" name="Text Box 6"/>
          <p:cNvSpPr txBox="1">
            <a:spLocks noChangeArrowheads="1"/>
          </p:cNvSpPr>
          <p:nvPr/>
        </p:nvSpPr>
        <p:spPr bwMode="auto">
          <a:xfrm>
            <a:off x="3699360" y="5622351"/>
            <a:ext cx="2488320" cy="1314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Lst>
              <a:defRPr>
                <a:solidFill>
                  <a:srgbClr val="000000"/>
                </a:solidFill>
                <a:latin typeface="Arial" charset="0"/>
                <a:cs typeface="Arial Unicode MS" charset="0"/>
              </a:defRPr>
            </a:lvl1pPr>
            <a:lvl2pPr>
              <a:tabLst>
                <a:tab pos="723900" algn="l"/>
                <a:tab pos="1447800" algn="l"/>
                <a:tab pos="2171700" algn="l"/>
              </a:tabLst>
              <a:defRPr>
                <a:solidFill>
                  <a:srgbClr val="000000"/>
                </a:solidFill>
                <a:latin typeface="Arial" charset="0"/>
                <a:cs typeface="Arial Unicode MS" charset="0"/>
              </a:defRPr>
            </a:lvl2pPr>
            <a:lvl3pPr>
              <a:tabLst>
                <a:tab pos="723900" algn="l"/>
                <a:tab pos="1447800" algn="l"/>
                <a:tab pos="2171700" algn="l"/>
              </a:tabLst>
              <a:defRPr>
                <a:solidFill>
                  <a:srgbClr val="000000"/>
                </a:solidFill>
                <a:latin typeface="Arial" charset="0"/>
                <a:cs typeface="Arial Unicode MS" charset="0"/>
              </a:defRPr>
            </a:lvl3pPr>
            <a:lvl4pPr>
              <a:tabLst>
                <a:tab pos="723900" algn="l"/>
                <a:tab pos="1447800" algn="l"/>
                <a:tab pos="2171700" algn="l"/>
              </a:tabLst>
              <a:defRPr>
                <a:solidFill>
                  <a:srgbClr val="000000"/>
                </a:solidFill>
                <a:latin typeface="Arial" charset="0"/>
                <a:cs typeface="Arial Unicode MS" charset="0"/>
              </a:defRPr>
            </a:lvl4pPr>
            <a:lvl5pPr>
              <a:tabLst>
                <a:tab pos="723900" algn="l"/>
                <a:tab pos="1447800" algn="l"/>
                <a:tab pos="21717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Lst>
              <a:defRPr>
                <a:solidFill>
                  <a:srgbClr val="000000"/>
                </a:solidFill>
                <a:latin typeface="Arial" charset="0"/>
                <a:cs typeface="Arial Unicode MS" charset="0"/>
              </a:defRPr>
            </a:lvl9pPr>
          </a:lstStyle>
          <a:p>
            <a:pPr>
              <a:lnSpc>
                <a:spcPct val="102000"/>
              </a:lnSpc>
            </a:pPr>
            <a:r>
              <a:rPr lang="en-GB" sz="2000">
                <a:latin typeface="Calibri" pitchFamily="34" charset="0"/>
              </a:rPr>
              <a:t>Use this forward arrow to position your camera over the characters. </a:t>
            </a:r>
          </a:p>
        </p:txBody>
      </p:sp>
      <p:sp>
        <p:nvSpPr>
          <p:cNvPr id="14343" name="Line 7"/>
          <p:cNvSpPr>
            <a:spLocks noChangeShapeType="1"/>
          </p:cNvSpPr>
          <p:nvPr/>
        </p:nvSpPr>
        <p:spPr bwMode="auto">
          <a:xfrm flipV="1">
            <a:off x="5391360" y="5183105"/>
            <a:ext cx="622080" cy="625026"/>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
        <p:nvSpPr>
          <p:cNvPr id="14344" name="Text Box 8"/>
          <p:cNvSpPr txBox="1">
            <a:spLocks noChangeArrowheads="1"/>
          </p:cNvSpPr>
          <p:nvPr/>
        </p:nvSpPr>
        <p:spPr bwMode="auto">
          <a:xfrm>
            <a:off x="7333920" y="5033329"/>
            <a:ext cx="1789920" cy="19326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Lst>
              <a:defRPr>
                <a:solidFill>
                  <a:srgbClr val="000000"/>
                </a:solidFill>
                <a:latin typeface="Arial" charset="0"/>
                <a:cs typeface="Arial Unicode MS" charset="0"/>
              </a:defRPr>
            </a:lvl1pPr>
            <a:lvl2pPr>
              <a:tabLst>
                <a:tab pos="723900" algn="l"/>
                <a:tab pos="1447800" algn="l"/>
              </a:tabLst>
              <a:defRPr>
                <a:solidFill>
                  <a:srgbClr val="000000"/>
                </a:solidFill>
                <a:latin typeface="Arial" charset="0"/>
                <a:cs typeface="Arial Unicode MS" charset="0"/>
              </a:defRPr>
            </a:lvl2pPr>
            <a:lvl3pPr>
              <a:tabLst>
                <a:tab pos="723900" algn="l"/>
                <a:tab pos="1447800" algn="l"/>
              </a:tabLst>
              <a:defRPr>
                <a:solidFill>
                  <a:srgbClr val="000000"/>
                </a:solidFill>
                <a:latin typeface="Arial" charset="0"/>
                <a:cs typeface="Arial Unicode MS" charset="0"/>
              </a:defRPr>
            </a:lvl3pPr>
            <a:lvl4pPr>
              <a:tabLst>
                <a:tab pos="723900" algn="l"/>
                <a:tab pos="1447800" algn="l"/>
              </a:tabLst>
              <a:defRPr>
                <a:solidFill>
                  <a:srgbClr val="000000"/>
                </a:solidFill>
                <a:latin typeface="Arial" charset="0"/>
                <a:cs typeface="Arial Unicode MS" charset="0"/>
              </a:defRPr>
            </a:lvl4pPr>
            <a:lvl5pPr>
              <a:tabLst>
                <a:tab pos="723900" algn="l"/>
                <a:tab pos="14478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Lst>
              <a:defRPr>
                <a:solidFill>
                  <a:srgbClr val="000000"/>
                </a:solidFill>
                <a:latin typeface="Arial" charset="0"/>
                <a:cs typeface="Arial Unicode MS" charset="0"/>
              </a:defRPr>
            </a:lvl9pPr>
          </a:lstStyle>
          <a:p>
            <a:pPr>
              <a:lnSpc>
                <a:spcPct val="102000"/>
              </a:lnSpc>
            </a:pPr>
            <a:r>
              <a:rPr lang="en-GB" sz="2000">
                <a:latin typeface="Calibri" pitchFamily="34" charset="0"/>
              </a:rPr>
              <a:t>Use this forward arrow to tilt your camera down towards the characters. </a:t>
            </a:r>
          </a:p>
        </p:txBody>
      </p:sp>
      <p:sp>
        <p:nvSpPr>
          <p:cNvPr id="14345" name="Line 9"/>
          <p:cNvSpPr>
            <a:spLocks noChangeShapeType="1"/>
          </p:cNvSpPr>
          <p:nvPr/>
        </p:nvSpPr>
        <p:spPr bwMode="auto">
          <a:xfrm flipH="1" flipV="1">
            <a:off x="7048801" y="5259433"/>
            <a:ext cx="210240" cy="832407"/>
          </a:xfrm>
          <a:prstGeom prst="line">
            <a:avLst/>
          </a:prstGeom>
          <a:noFill/>
          <a:ln w="640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US"/>
          </a:p>
        </p:txBody>
      </p:sp>
    </p:spTree>
    <p:extLst>
      <p:ext uri="{BB962C8B-B14F-4D97-AF65-F5344CB8AC3E}">
        <p14:creationId xmlns:p14="http://schemas.microsoft.com/office/powerpoint/2010/main" val="42763998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1929600" y="0"/>
            <a:ext cx="7050240" cy="643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cs typeface="Arial Unicode MS" charset="0"/>
              </a:defRPr>
            </a:lvl9pPr>
          </a:lstStyle>
          <a:p>
            <a:pPr>
              <a:lnSpc>
                <a:spcPct val="102000"/>
              </a:lnSpc>
            </a:pPr>
            <a:r>
              <a:rPr lang="en-GB" sz="3600">
                <a:latin typeface="Calibri" pitchFamily="34" charset="0"/>
              </a:rPr>
              <a:t>Positioning the Characters</a:t>
            </a:r>
          </a:p>
        </p:txBody>
      </p:sp>
      <p:sp>
        <p:nvSpPr>
          <p:cNvPr id="15362" name="Text Box 2"/>
          <p:cNvSpPr txBox="1">
            <a:spLocks noChangeArrowheads="1"/>
          </p:cNvSpPr>
          <p:nvPr/>
        </p:nvSpPr>
        <p:spPr bwMode="auto">
          <a:xfrm>
            <a:off x="207360" y="622145"/>
            <a:ext cx="8916480" cy="11809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cs typeface="Arial Unicode MS" charset="0"/>
              </a:defRPr>
            </a:lvl9pPr>
          </a:lstStyle>
          <a:p>
            <a:pPr>
              <a:lnSpc>
                <a:spcPct val="102000"/>
              </a:lnSpc>
            </a:pPr>
            <a:r>
              <a:rPr lang="en-GB" sz="2400">
                <a:latin typeface="Calibri" pitchFamily="34" charset="0"/>
              </a:rPr>
              <a:t>First, drop a dummy object at your camera. Name it something like </a:t>
            </a:r>
            <a:r>
              <a:rPr lang="en-GB" sz="2400">
                <a:solidFill>
                  <a:srgbClr val="FF0000"/>
                </a:solidFill>
                <a:latin typeface="Calibri" pitchFamily="34" charset="0"/>
              </a:rPr>
              <a:t>overhead view</a:t>
            </a:r>
            <a:r>
              <a:rPr lang="en-GB" sz="2400">
                <a:latin typeface="Calibri" pitchFamily="34" charset="0"/>
              </a:rPr>
              <a:t>. Then, using your object positioning buttons, arrange your characters in the shape of a diamond, like this: </a:t>
            </a: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6240" y="1866436"/>
            <a:ext cx="4890240" cy="394025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6854850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1244160" y="207382"/>
            <a:ext cx="1244160" cy="3153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en-US"/>
          </a:p>
        </p:txBody>
      </p:sp>
      <p:sp>
        <p:nvSpPr>
          <p:cNvPr id="16386" name="Text Box 2"/>
          <p:cNvSpPr txBox="1">
            <a:spLocks noChangeArrowheads="1"/>
          </p:cNvSpPr>
          <p:nvPr/>
        </p:nvSpPr>
        <p:spPr bwMode="auto">
          <a:xfrm>
            <a:off x="3062880" y="207382"/>
            <a:ext cx="2695680" cy="643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Lst>
              <a:defRPr>
                <a:solidFill>
                  <a:srgbClr val="000000"/>
                </a:solidFill>
                <a:latin typeface="Arial" charset="0"/>
                <a:cs typeface="Arial Unicode MS" charset="0"/>
              </a:defRPr>
            </a:lvl1pPr>
            <a:lvl2pPr>
              <a:tabLst>
                <a:tab pos="723900" algn="l"/>
                <a:tab pos="1447800" algn="l"/>
                <a:tab pos="2171700" algn="l"/>
                <a:tab pos="2895600" algn="l"/>
              </a:tabLst>
              <a:defRPr>
                <a:solidFill>
                  <a:srgbClr val="000000"/>
                </a:solidFill>
                <a:latin typeface="Arial" charset="0"/>
                <a:cs typeface="Arial Unicode MS" charset="0"/>
              </a:defRPr>
            </a:lvl2pPr>
            <a:lvl3pPr>
              <a:tabLst>
                <a:tab pos="723900" algn="l"/>
                <a:tab pos="1447800" algn="l"/>
                <a:tab pos="2171700" algn="l"/>
                <a:tab pos="2895600" algn="l"/>
              </a:tabLst>
              <a:defRPr>
                <a:solidFill>
                  <a:srgbClr val="000000"/>
                </a:solidFill>
                <a:latin typeface="Arial" charset="0"/>
                <a:cs typeface="Arial Unicode MS" charset="0"/>
              </a:defRPr>
            </a:lvl3pPr>
            <a:lvl4pPr>
              <a:tabLst>
                <a:tab pos="723900" algn="l"/>
                <a:tab pos="1447800" algn="l"/>
                <a:tab pos="2171700" algn="l"/>
                <a:tab pos="2895600" algn="l"/>
              </a:tabLst>
              <a:defRPr>
                <a:solidFill>
                  <a:srgbClr val="000000"/>
                </a:solidFill>
                <a:latin typeface="Arial" charset="0"/>
                <a:cs typeface="Arial Unicode MS" charset="0"/>
              </a:defRPr>
            </a:lvl4pPr>
            <a:lvl5pPr>
              <a:tabLst>
                <a:tab pos="723900" algn="l"/>
                <a:tab pos="1447800" algn="l"/>
                <a:tab pos="2171700" algn="l"/>
                <a:tab pos="28956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Lst>
              <a:defRPr>
                <a:solidFill>
                  <a:srgbClr val="000000"/>
                </a:solidFill>
                <a:latin typeface="Arial" charset="0"/>
                <a:cs typeface="Arial Unicode MS" charset="0"/>
              </a:defRPr>
            </a:lvl9pPr>
          </a:lstStyle>
          <a:p>
            <a:pPr>
              <a:lnSpc>
                <a:spcPct val="102000"/>
              </a:lnSpc>
            </a:pPr>
            <a:r>
              <a:rPr lang="en-GB" sz="3600">
                <a:latin typeface="Calibri" pitchFamily="34" charset="0"/>
              </a:rPr>
              <a:t>Finishing Up</a:t>
            </a:r>
          </a:p>
        </p:txBody>
      </p:sp>
      <p:sp>
        <p:nvSpPr>
          <p:cNvPr id="16387" name="Text Box 3"/>
          <p:cNvSpPr txBox="1">
            <a:spLocks noChangeArrowheads="1"/>
          </p:cNvSpPr>
          <p:nvPr/>
        </p:nvSpPr>
        <p:spPr bwMode="auto">
          <a:xfrm>
            <a:off x="622080" y="1244291"/>
            <a:ext cx="8087040" cy="1548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cs typeface="Arial Unicode MS" charset="0"/>
              </a:defRPr>
            </a:lvl9pPr>
          </a:lstStyle>
          <a:p>
            <a:pPr>
              <a:lnSpc>
                <a:spcPct val="102000"/>
              </a:lnSpc>
            </a:pPr>
            <a:r>
              <a:rPr lang="en-GB" sz="2400">
                <a:latin typeface="Calibri" pitchFamily="34" charset="0"/>
              </a:rPr>
              <a:t>Now set your camera back to </a:t>
            </a:r>
            <a:r>
              <a:rPr lang="en-GB" sz="2400">
                <a:solidFill>
                  <a:srgbClr val="FF0000"/>
                </a:solidFill>
                <a:latin typeface="Calibri" pitchFamily="34" charset="0"/>
              </a:rPr>
              <a:t>original position </a:t>
            </a:r>
            <a:r>
              <a:rPr lang="en-GB" sz="2400">
                <a:latin typeface="Calibri" pitchFamily="34" charset="0"/>
              </a:rPr>
              <a:t>to check out what your characters look like from the front. Use the techniques you have learned in this tutorial to position objects and save camera positions in your future Alice worlds! </a:t>
            </a:r>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960" y="2838538"/>
            <a:ext cx="5004840" cy="381042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6234444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0</TotalTime>
  <Words>701</Words>
  <Application>Microsoft Office PowerPoint</Application>
  <PresentationFormat>On-screen Show (4:3)</PresentationFormat>
  <Paragraphs>51</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Apothecary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Elyse McManus</dc:creator>
  <cp:lastModifiedBy>Elyse McManus</cp:lastModifiedBy>
  <cp:revision>1</cp:revision>
  <dcterms:created xsi:type="dcterms:W3CDTF">2012-06-29T15:11:30Z</dcterms:created>
  <dcterms:modified xsi:type="dcterms:W3CDTF">2012-06-29T15:12:15Z</dcterms:modified>
</cp:coreProperties>
</file>